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22.04.2024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22.04.2024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22.04.2024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22.04.2024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22.04.2024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22.04.2024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22.04.2024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22.04.2024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22.04.2024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22.04.2024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22.04.2024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22.04.2024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/>
          <p:nvPr/>
        </p:nvPicPr>
        <p:blipFill>
          <a:blip r:embed="rId2"/>
          <a:srcRect t="15300" b="-15300"/>
          <a:stretch/>
        </p:blipFill>
        <p:spPr>
          <a:xfrm>
            <a:off x="0" y="0"/>
            <a:ext cx="12192000" cy="8096842"/>
          </a:xfrm>
          <a:prstGeom prst="rect">
            <a:avLst/>
          </a:prstGeom>
        </p:spPr>
      </p:pic>
      <p:pic>
        <p:nvPicPr>
          <p:cNvPr id="80" name="Picture 80"/>
          <p:cNvPicPr/>
          <p:nvPr/>
        </p:nvPicPr>
        <p:blipFill>
          <a:blip r:embed="rId3"/>
          <a:srcRect t="3784" b="25624"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3"/>
          <p:cNvPicPr/>
          <p:nvPr/>
        </p:nvPicPr>
        <p:blipFill>
          <a:blip r:embed="rId2"/>
          <a:srcRect t="15300" b="-15300"/>
          <a:stretch/>
        </p:blipFill>
        <p:spPr>
          <a:xfrm>
            <a:off x="0" y="0"/>
            <a:ext cx="12192000" cy="8096842"/>
          </a:xfrm>
          <a:prstGeom prst="rect">
            <a:avLst/>
          </a:prstGeom>
        </p:spPr>
      </p:pic>
      <p:pic>
        <p:nvPicPr>
          <p:cNvPr id="85" name="Picture 85"/>
          <p:cNvPicPr/>
          <p:nvPr/>
        </p:nvPicPr>
        <p:blipFill>
          <a:blip r:embed="rId3"/>
          <a:stretch/>
        </p:blipFill>
        <p:spPr>
          <a:xfrm>
            <a:off x="0" y="4625788"/>
            <a:ext cx="12192000" cy="2232211"/>
          </a:xfrm>
          <a:prstGeom prst="rect">
            <a:avLst/>
          </a:prstGeom>
        </p:spPr>
      </p:pic>
      <p:sp>
        <p:nvSpPr>
          <p:cNvPr id="86" name="Shape 86"/>
          <p:cNvSpPr txBox="1"/>
          <p:nvPr/>
        </p:nvSpPr>
        <p:spPr>
          <a:xfrm>
            <a:off x="1519683" y="0"/>
            <a:ext cx="9152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3600" b="1">
                <a:solidFill>
                  <a:srgbClr val="B21121"/>
                </a:solidFill>
                <a:latin typeface="+mn-lt"/>
                <a:ea typeface="+mn-ea"/>
                <a:cs typeface="+mn-cs"/>
              </a:rPr>
              <a:t>Центры тестирования норм ГТО в г.о.Самара</a:t>
            </a:r>
          </a:p>
        </p:txBody>
      </p:sp>
      <p:graphicFrame>
        <p:nvGraphicFramePr>
          <p:cNvPr id="87" name="Table 87"/>
          <p:cNvGraphicFramePr/>
          <p:nvPr/>
        </p:nvGraphicFramePr>
        <p:xfrm>
          <a:off x="327212" y="753911"/>
          <a:ext cx="11537576" cy="4240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2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4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861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spcAft>
                          <a:spcPts val="200"/>
                        </a:spcAft>
                      </a:pPr>
                      <a:r>
                        <a:rPr sz="2000"/>
                        <a:t>Район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596" marR="38596" marT="0" marB="0" anchor="ctr"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spcAft>
                          <a:spcPts val="200"/>
                        </a:spcAft>
                      </a:pPr>
                      <a:r>
                        <a:rPr sz="2000"/>
                        <a:t>Наименование ОУ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596" marR="3859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69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l">
                        <a:spcAft>
                          <a:spcPts val="200"/>
                        </a:spcAft>
                      </a:pPr>
                      <a:r>
                        <a:rPr sz="2000"/>
                        <a:t>Железнодорожный, Ленинский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596" marR="38596" marT="0" marB="0"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l">
                        <a:spcAft>
                          <a:spcPts val="200"/>
                        </a:spcAft>
                      </a:pPr>
                      <a:r>
                        <a:rPr sz="2000"/>
                        <a:t>МБУ ДО «ЦДТ «Мастер плюс» г.о.Самара, ул. Киевская, д. 10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596" marR="3859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675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l">
                        <a:spcAft>
                          <a:spcPts val="200"/>
                        </a:spcAft>
                      </a:pPr>
                      <a:r>
                        <a:rPr sz="2000"/>
                        <a:t>Кировский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596" marR="38596" marT="0" marB="0"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l">
                        <a:spcAft>
                          <a:spcPts val="200"/>
                        </a:spcAft>
                      </a:pPr>
                      <a:r>
                        <a:rPr sz="2000"/>
                        <a:t>МБУ ДО «ЦДТ «Металлург» г.о.Самара, ул. Гвардейская, д. 14</a:t>
                      </a:r>
                    </a:p>
                    <a:p>
                      <a:pPr algn="l">
                        <a:spcAft>
                          <a:spcPts val="200"/>
                        </a:spcAft>
                      </a:pPr>
                      <a:r>
                        <a:rPr sz="2000"/>
                        <a:t>МБУ ДО «ЦДТ «Ирбис» г.о.Самара, ул. Металлистов, д. 54 А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596" marR="385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69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l">
                        <a:spcAft>
                          <a:spcPts val="200"/>
                        </a:spcAft>
                      </a:pPr>
                      <a:r>
                        <a:rPr sz="2000"/>
                        <a:t>Красноглинский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596" marR="38596" marT="0" marB="0"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l">
                        <a:spcAft>
                          <a:spcPts val="200"/>
                        </a:spcAft>
                      </a:pPr>
                      <a:r>
                        <a:rPr sz="2000"/>
                        <a:t>МБУ ДО «ЦДО «Меридиан» г.о.Самара, ул. Красногвардейская, д. 8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596" marR="3859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69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l">
                        <a:spcAft>
                          <a:spcPts val="200"/>
                        </a:spcAft>
                      </a:pPr>
                      <a:r>
                        <a:rPr sz="2000"/>
                        <a:t>Куйбышевский, Самарский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596" marR="38596" marT="0" marB="0"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l">
                        <a:spcAft>
                          <a:spcPts val="200"/>
                        </a:spcAft>
                      </a:pPr>
                      <a:r>
                        <a:rPr sz="2000"/>
                        <a:t>МАУ Центр «Куйбышевский» г.о.Самара, Торговый пер., д. 13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596" marR="3859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69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l">
                        <a:spcAft>
                          <a:spcPts val="200"/>
                        </a:spcAft>
                      </a:pPr>
                      <a:r>
                        <a:rPr sz="2000"/>
                        <a:t>Октябрьский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596" marR="38596" marT="0" marB="0"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l">
                        <a:spcAft>
                          <a:spcPts val="200"/>
                        </a:spcAft>
                      </a:pPr>
                      <a:r>
                        <a:rPr sz="2000"/>
                        <a:t>МБУ ДО ДЮЦ «Подросток» г.о.Самара, ул. Советской Армии, д. 271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596" marR="3859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7675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l">
                        <a:spcAft>
                          <a:spcPts val="200"/>
                        </a:spcAft>
                      </a:pPr>
                      <a:r>
                        <a:rPr sz="2000"/>
                        <a:t>Промышленный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596" marR="38596" marT="0" marB="0"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l">
                        <a:spcAft>
                          <a:spcPts val="200"/>
                        </a:spcAft>
                      </a:pPr>
                      <a:r>
                        <a:rPr sz="2000"/>
                        <a:t>МБУ ДО ЦДТ «Спектр» г.о.Самара, ул. Московское шоссе, д. 306</a:t>
                      </a:r>
                    </a:p>
                    <a:p>
                      <a:pPr algn="l">
                        <a:spcAft>
                          <a:spcPts val="200"/>
                        </a:spcAft>
                      </a:pPr>
                      <a:r>
                        <a:rPr sz="2000"/>
                        <a:t>МБУ ДО «ДОЦ «Бригантина» г.о.Самара, ул. Ново-Садовая, д. 198а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596" marR="3859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69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l">
                        <a:spcAft>
                          <a:spcPts val="200"/>
                        </a:spcAft>
                      </a:pPr>
                      <a:r>
                        <a:rPr sz="2000"/>
                        <a:t>Советский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596" marR="38596" marT="0" marB="0"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l">
                        <a:spcAft>
                          <a:spcPts val="200"/>
                        </a:spcAft>
                      </a:pPr>
                      <a:r>
                        <a:rPr sz="2000"/>
                        <a:t>МБУ ДО «ЦВО «Творчество» г.о.Самара, ул. Красных Коммунаров, д. 5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596" marR="3859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90"/>
          <p:cNvPicPr/>
          <p:nvPr/>
        </p:nvPicPr>
        <p:blipFill>
          <a:blip r:embed="rId2"/>
          <a:srcRect t="15300" b="-15300"/>
          <a:stretch/>
        </p:blipFill>
        <p:spPr>
          <a:xfrm>
            <a:off x="0" y="-53788"/>
            <a:ext cx="12192000" cy="8096842"/>
          </a:xfrm>
          <a:prstGeom prst="rect">
            <a:avLst/>
          </a:prstGeom>
        </p:spPr>
      </p:pic>
      <p:pic>
        <p:nvPicPr>
          <p:cNvPr id="92" name="Picture 92"/>
          <p:cNvPicPr/>
          <p:nvPr/>
        </p:nvPicPr>
        <p:blipFill>
          <a:blip r:embed="rId3"/>
          <a:stretch/>
        </p:blipFill>
        <p:spPr>
          <a:xfrm>
            <a:off x="0" y="4625788"/>
            <a:ext cx="12192000" cy="2232211"/>
          </a:xfrm>
          <a:prstGeom prst="rect">
            <a:avLst/>
          </a:prstGeom>
        </p:spPr>
      </p:pic>
      <p:sp>
        <p:nvSpPr>
          <p:cNvPr id="93" name="Shape 93"/>
          <p:cNvSpPr txBox="1"/>
          <p:nvPr/>
        </p:nvSpPr>
        <p:spPr>
          <a:xfrm>
            <a:off x="0" y="0"/>
            <a:ext cx="122712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3600" b="1">
                <a:solidFill>
                  <a:srgbClr val="B21121"/>
                </a:solidFill>
                <a:latin typeface="+mn-lt"/>
                <a:ea typeface="+mn-ea"/>
                <a:cs typeface="+mn-cs"/>
              </a:rPr>
              <a:t>Необходимые шаги для начала выполнения нормативов</a:t>
            </a:r>
          </a:p>
          <a:p>
            <a:pPr marL="0" indent="0" algn="ctr"/>
            <a:r>
              <a:rPr sz="3600" b="1">
                <a:solidFill>
                  <a:srgbClr val="B21121"/>
                </a:solidFill>
                <a:latin typeface="+mn-lt"/>
                <a:ea typeface="+mn-ea"/>
                <a:cs typeface="+mn-cs"/>
              </a:rPr>
              <a:t>ВФСК «Готов к труду и обороне» (ГТО) 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654424" y="1209292"/>
            <a:ext cx="11098304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47675" indent="-447675" algn="l"/>
            <a:r>
              <a:rPr sz="20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1.	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Назначение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ответственного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за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сдачу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нормативов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ВФСК ГТО (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приказ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директора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ОУ)</a:t>
            </a:r>
          </a:p>
          <a:p>
            <a:pPr marL="447675" indent="-447675" algn="l"/>
            <a:r>
              <a:rPr sz="20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2.</a:t>
            </a:r>
            <a:r>
              <a:rPr sz="2000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	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Регистрация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учащихся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на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официальном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сайте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gto.ru</a:t>
            </a:r>
          </a:p>
          <a:p>
            <a:pPr marL="447675" indent="-447675" algn="l"/>
            <a:r>
              <a:rPr sz="20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3.	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Сбор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ответственным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пакета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документов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по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каждому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сдающему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нормативы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ГТО (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личная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заявка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с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обязательным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согласием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родителей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(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законных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представителей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),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копия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свидетельства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о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рождении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или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паспорта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(с 14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лет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), </a:t>
            </a:r>
            <a:r>
              <a:rPr lang="ru-RU"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скан личного кабинета участника с номером УИН и фото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,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медицинская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справка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(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форма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согласно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Приложения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№2 к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приказу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Министерства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здравоохранения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Российской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Федерации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от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23.10.2020 № 1144н),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срок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действия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справки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от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1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дня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до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12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месяцев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))</a:t>
            </a:r>
          </a:p>
          <a:p>
            <a:pPr marL="447675" indent="-447675" algn="l"/>
            <a:r>
              <a:rPr sz="20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4.	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Сдача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пакета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документов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в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районный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Центр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тестирования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для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проверки</a:t>
            </a:r>
            <a:endParaRPr sz="2000" dirty="0">
              <a:solidFill>
                <a:srgbClr val="006FA4"/>
              </a:solidFill>
              <a:latin typeface="Arial"/>
              <a:ea typeface="Arial"/>
              <a:cs typeface="Arial"/>
            </a:endParaRPr>
          </a:p>
          <a:p>
            <a:pPr marL="447675" indent="-447675" algn="l"/>
            <a:r>
              <a:rPr sz="20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5.	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Согласование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графика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сдачи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нормативов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ГТО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учащимися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ОУ с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районным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Центром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тестирования</a:t>
            </a:r>
            <a:endParaRPr sz="2000" dirty="0">
              <a:solidFill>
                <a:srgbClr val="006FA4"/>
              </a:solidFill>
              <a:latin typeface="Arial"/>
              <a:ea typeface="Arial"/>
              <a:cs typeface="Arial"/>
            </a:endParaRPr>
          </a:p>
          <a:p>
            <a:pPr marL="447675" indent="-447675" algn="l"/>
            <a:r>
              <a:rPr sz="20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6.	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Оформление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коллективной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заявки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и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медицинского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коллективного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допуска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(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или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должно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быть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наличие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индивидуального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медицинского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rgbClr val="006FA4"/>
                </a:solidFill>
                <a:latin typeface="Arial"/>
                <a:ea typeface="Arial"/>
                <a:cs typeface="Arial"/>
              </a:rPr>
              <a:t>допуска</a:t>
            </a:r>
            <a:r>
              <a:rPr sz="2000" dirty="0">
                <a:solidFill>
                  <a:srgbClr val="006FA4"/>
                </a:solidFill>
                <a:latin typeface="Arial"/>
                <a:ea typeface="Arial"/>
                <a:cs typeface="Arial"/>
              </a:rPr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7"/>
          <p:cNvPicPr/>
          <p:nvPr/>
        </p:nvPicPr>
        <p:blipFill>
          <a:blip r:embed="rId2"/>
          <a:srcRect t="15300" b="-15300"/>
          <a:stretch/>
        </p:blipFill>
        <p:spPr>
          <a:xfrm>
            <a:off x="0" y="-53788"/>
            <a:ext cx="12192000" cy="8096842"/>
          </a:xfrm>
          <a:prstGeom prst="rect">
            <a:avLst/>
          </a:prstGeom>
        </p:spPr>
      </p:pic>
      <p:pic>
        <p:nvPicPr>
          <p:cNvPr id="99" name="Picture 99"/>
          <p:cNvPicPr/>
          <p:nvPr/>
        </p:nvPicPr>
        <p:blipFill>
          <a:blip r:embed="rId3"/>
          <a:stretch/>
        </p:blipFill>
        <p:spPr>
          <a:xfrm>
            <a:off x="0" y="5105473"/>
            <a:ext cx="12192000" cy="2232211"/>
          </a:xfrm>
          <a:prstGeom prst="rect">
            <a:avLst/>
          </a:prstGeom>
        </p:spPr>
      </p:pic>
      <p:sp>
        <p:nvSpPr>
          <p:cNvPr id="100" name="Shape 100"/>
          <p:cNvSpPr txBox="1"/>
          <p:nvPr/>
        </p:nvSpPr>
        <p:spPr>
          <a:xfrm>
            <a:off x="0" y="0"/>
            <a:ext cx="122712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3600" b="1">
                <a:solidFill>
                  <a:srgbClr val="B21121"/>
                </a:solidFill>
                <a:latin typeface="+mn-lt"/>
                <a:ea typeface="+mn-ea"/>
                <a:cs typeface="+mn-cs"/>
              </a:rPr>
              <a:t>Регистрация в личном кабинете на сайте </a:t>
            </a:r>
            <a:r>
              <a:rPr sz="4800" b="1">
                <a:solidFill>
                  <a:srgbClr val="B21121"/>
                </a:solidFill>
                <a:latin typeface="+mn-lt"/>
                <a:ea typeface="+mn-ea"/>
                <a:cs typeface="+mn-cs"/>
              </a:rPr>
              <a:t>gto.ru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448056" y="1146175"/>
            <a:ext cx="11119104" cy="43942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/>
              <a:buChar char="ü"/>
            </a:pPr>
            <a:r>
              <a:rPr sz="3200" b="1" dirty="0" err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электронная</a:t>
            </a:r>
            <a:r>
              <a:rPr sz="3200" b="1" dirty="0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 b="1" dirty="0" err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почта</a:t>
            </a:r>
            <a:endParaRPr sz="3200" b="1" dirty="0">
              <a:solidFill>
                <a:srgbClr val="006FA4"/>
              </a:solidFill>
              <a:latin typeface="Symbol"/>
              <a:ea typeface="Symbol"/>
              <a:cs typeface="Symbol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/>
              <a:buChar char="ü"/>
            </a:pPr>
            <a:r>
              <a:rPr sz="3200" b="1" dirty="0" err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информация</a:t>
            </a:r>
            <a:r>
              <a:rPr sz="3200" b="1" dirty="0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 о </a:t>
            </a:r>
            <a:r>
              <a:rPr sz="3200" b="1" dirty="0" err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родителях</a:t>
            </a:r>
            <a:r>
              <a:rPr sz="3200" b="1" dirty="0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sz="3200" b="1" dirty="0" err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законных</a:t>
            </a:r>
            <a:r>
              <a:rPr sz="3200" b="1" dirty="0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 b="1" dirty="0" err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представителях</a:t>
            </a:r>
            <a:r>
              <a:rPr sz="3200" b="1" dirty="0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sz="3200" b="1" dirty="0" err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обучающегося</a:t>
            </a:r>
            <a:r>
              <a:rPr sz="3200" b="1" dirty="0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3200" b="1" dirty="0" err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их</a:t>
            </a:r>
            <a:r>
              <a:rPr sz="3200" b="1" dirty="0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 b="1" dirty="0" err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контактный</a:t>
            </a:r>
            <a:r>
              <a:rPr sz="3200" b="1" dirty="0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 b="1" dirty="0" err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номер</a:t>
            </a:r>
            <a:r>
              <a:rPr sz="3200" b="1" dirty="0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 b="1" dirty="0" err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телефона</a:t>
            </a:r>
            <a:endParaRPr sz="3200" b="1" dirty="0">
              <a:solidFill>
                <a:srgbClr val="006FA4"/>
              </a:solidFill>
              <a:latin typeface="Symbol"/>
              <a:ea typeface="Symbol"/>
              <a:cs typeface="Symbol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/>
              <a:buChar char="ü"/>
            </a:pPr>
            <a:r>
              <a:rPr sz="3200" b="1" dirty="0" err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информация</a:t>
            </a:r>
            <a:r>
              <a:rPr sz="3200" b="1" dirty="0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 b="1" dirty="0" err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из</a:t>
            </a:r>
            <a:r>
              <a:rPr sz="3200" b="1" dirty="0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 b="1" dirty="0" err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свидетельства</a:t>
            </a:r>
            <a:r>
              <a:rPr sz="3200" b="1" dirty="0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 о </a:t>
            </a:r>
            <a:r>
              <a:rPr sz="3200" b="1" dirty="0" err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рождении</a:t>
            </a:r>
            <a:r>
              <a:rPr sz="3200" b="1" dirty="0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 b="1" dirty="0" err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ребенка</a:t>
            </a:r>
            <a:r>
              <a:rPr sz="3200" b="1" dirty="0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           (с 14 </a:t>
            </a:r>
            <a:r>
              <a:rPr sz="3200" b="1" dirty="0" err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лет</a:t>
            </a:r>
            <a:r>
              <a:rPr sz="3200" b="1" dirty="0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sz="3200" b="1" dirty="0" err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паспорт</a:t>
            </a:r>
            <a:r>
              <a:rPr sz="3200" b="1" dirty="0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sz="3200" b="1" dirty="0">
              <a:solidFill>
                <a:srgbClr val="006FA4"/>
              </a:solidFill>
              <a:latin typeface="Symbol"/>
              <a:ea typeface="Symbol"/>
              <a:cs typeface="Symbol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/>
              <a:buChar char="ü"/>
            </a:pPr>
            <a:r>
              <a:rPr sz="3200" b="1" dirty="0" err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фотография</a:t>
            </a:r>
            <a:r>
              <a:rPr sz="3200" b="1" dirty="0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 b="1" dirty="0" err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надлежащего</a:t>
            </a:r>
            <a:r>
              <a:rPr sz="3200" b="1" dirty="0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 b="1" dirty="0" err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качества</a:t>
            </a:r>
            <a:r>
              <a:rPr lang="ru-RU" sz="3200" b="1" dirty="0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, соответствующая возрасту участника.</a:t>
            </a:r>
            <a:endParaRPr sz="3200" b="1" dirty="0">
              <a:solidFill>
                <a:srgbClr val="006FA4"/>
              </a:solidFill>
              <a:latin typeface="Symbol"/>
              <a:ea typeface="Symbol"/>
              <a:cs typeface="Symbo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4"/>
          <p:cNvPicPr/>
          <p:nvPr/>
        </p:nvPicPr>
        <p:blipFill>
          <a:blip r:embed="rId2"/>
          <a:srcRect t="15300" b="-15300"/>
          <a:stretch/>
        </p:blipFill>
        <p:spPr>
          <a:xfrm>
            <a:off x="0" y="-53788"/>
            <a:ext cx="12192000" cy="8096842"/>
          </a:xfrm>
          <a:prstGeom prst="rect">
            <a:avLst/>
          </a:prstGeom>
        </p:spPr>
      </p:pic>
      <p:pic>
        <p:nvPicPr>
          <p:cNvPr id="106" name="Picture 106"/>
          <p:cNvPicPr/>
          <p:nvPr/>
        </p:nvPicPr>
        <p:blipFill>
          <a:blip r:embed="rId3"/>
          <a:stretch/>
        </p:blipFill>
        <p:spPr>
          <a:xfrm>
            <a:off x="0" y="4625788"/>
            <a:ext cx="12192000" cy="2232211"/>
          </a:xfrm>
          <a:prstGeom prst="rect">
            <a:avLst/>
          </a:prstGeom>
        </p:spPr>
      </p:pic>
      <p:sp>
        <p:nvSpPr>
          <p:cNvPr id="107" name="Shape 107"/>
          <p:cNvSpPr txBox="1"/>
          <p:nvPr/>
        </p:nvSpPr>
        <p:spPr>
          <a:xfrm>
            <a:off x="0" y="0"/>
            <a:ext cx="122712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3600" b="1">
                <a:solidFill>
                  <a:srgbClr val="B21121"/>
                </a:solidFill>
                <a:latin typeface="+mn-lt"/>
                <a:ea typeface="+mn-ea"/>
                <a:cs typeface="+mn-cs"/>
              </a:rPr>
              <a:t>Приказ Департамента образования от 10.09.2023 № 1413-од</a:t>
            </a:r>
            <a:endParaRPr sz="4800" b="1">
              <a:solidFill>
                <a:srgbClr val="B211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143435" y="742766"/>
            <a:ext cx="1180651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/>
              <a:buChar char="ü"/>
            </a:pPr>
            <a:r>
              <a:rPr sz="2400" b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организовать участие в комплексе ГТО не менее 50% обучающихся           от общего количества в МОУ</a:t>
            </a:r>
          </a:p>
          <a:p>
            <a:pPr marL="285750" indent="-285750">
              <a:buFont typeface="Wingdings"/>
              <a:buChar char="ü"/>
            </a:pPr>
            <a:r>
              <a:rPr sz="2400" b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организовать информирование о комплексе ГТО среди родителей (законных представителей) учащихся</a:t>
            </a:r>
          </a:p>
          <a:p>
            <a:pPr marL="285750" indent="-285750">
              <a:buFont typeface="Wingdings"/>
              <a:buChar char="ü"/>
            </a:pPr>
            <a:r>
              <a:rPr sz="2400" b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организовать работу по регистрации на официальном интернет-портале комплекса ГТО https://gto.ru обучающихся, планирующих выполнять нормы ГТО</a:t>
            </a:r>
          </a:p>
          <a:p>
            <a:pPr marL="285750" indent="-285750">
              <a:buFont typeface="Wingdings"/>
              <a:buChar char="ü"/>
            </a:pPr>
            <a:r>
              <a:rPr sz="2400" b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своевременно предоставлять запрашиваемую информацию Центрам тестирования ГТО</a:t>
            </a:r>
          </a:p>
          <a:p>
            <a:pPr marL="285750" indent="-285750">
              <a:buFont typeface="Wingdings"/>
              <a:buChar char="ü"/>
            </a:pPr>
            <a:r>
              <a:rPr sz="2400" b="1">
                <a:solidFill>
                  <a:srgbClr val="006FA4"/>
                </a:solidFill>
                <a:latin typeface="Times New Roman"/>
                <a:ea typeface="Times New Roman"/>
                <a:cs typeface="Times New Roman"/>
              </a:rPr>
              <a:t>рассмотреть возможность стимулирующих выплат учителям физической культуры за помощь в судействе и подготовку учащихся для выполнения комплекса ГТО</a:t>
            </a:r>
            <a:endParaRPr sz="2400" b="1">
              <a:solidFill>
                <a:srgbClr val="006FA4"/>
              </a:solidFill>
              <a:latin typeface="Symbol"/>
              <a:ea typeface="Symbol"/>
              <a:cs typeface="Symbo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20</TotalTime>
  <Words>489</Words>
  <Application>Microsoft Office PowerPoint</Application>
  <DocSecurity>0</DocSecurity>
  <PresentationFormat>Широкоэкранный</PresentationFormat>
  <Paragraphs>38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Людмила</cp:lastModifiedBy>
  <cp:revision>3</cp:revision>
  <cp:lastPrinted>2024-04-23T09:17:52Z</cp:lastPrinted>
  <dcterms:modified xsi:type="dcterms:W3CDTF">2024-09-02T08:22:44Z</dcterms:modified>
</cp:coreProperties>
</file>